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Montserrat"/>
      <p:regular r:id="rId29"/>
      <p:bold r:id="rId30"/>
      <p:italic r:id="rId31"/>
      <p:boldItalic r:id="rId32"/>
    </p:embeddedFont>
    <p:embeddedFont>
      <p:font typeface="Montserrat Medium"/>
      <p:regular r:id="rId33"/>
      <p:bold r:id="rId34"/>
      <p:italic r:id="rId35"/>
      <p:boldItalic r:id="rId36"/>
    </p:embeddedFont>
    <p:embeddedFont>
      <p:font typeface="Tahoma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60723CD-3066-4F60-948C-2F01CD75D33B}">
  <a:tblStyle styleId="{060723CD-3066-4F60-948C-2F01CD75D33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5.xml"/><Relationship Id="rId33" Type="http://schemas.openxmlformats.org/officeDocument/2006/relationships/font" Target="fonts/MontserratMedium-regular.fntdata"/><Relationship Id="rId10" Type="http://schemas.openxmlformats.org/officeDocument/2006/relationships/slide" Target="slides/slide4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7.xml"/><Relationship Id="rId35" Type="http://schemas.openxmlformats.org/officeDocument/2006/relationships/font" Target="fonts/MontserratMedium-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Medium-bold.fntdata"/><Relationship Id="rId15" Type="http://schemas.openxmlformats.org/officeDocument/2006/relationships/slide" Target="slides/slide9.xml"/><Relationship Id="rId37" Type="http://schemas.openxmlformats.org/officeDocument/2006/relationships/font" Target="fonts/Tahoma-regular.fntdata"/><Relationship Id="rId14" Type="http://schemas.openxmlformats.org/officeDocument/2006/relationships/slide" Target="slides/slide8.xml"/><Relationship Id="rId36" Type="http://schemas.openxmlformats.org/officeDocument/2006/relationships/font" Target="fonts/MontserratMedium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Tahoma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3df0316018_5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" name="Google Shape;60;g23df0316018_5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3df0316018_5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3df0316018_5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3df0316018_5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3df0316018_5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3df0316018_5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23df0316018_5_113:notes"/>
          <p:cNvSpPr/>
          <p:nvPr>
            <p:ph idx="2" type="sldImg"/>
          </p:nvPr>
        </p:nvSpPr>
        <p:spPr>
          <a:xfrm>
            <a:off x="1143225" y="685800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3df0316018_5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3df0316018_5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3df0316018_5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3df0316018_5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3df0316018_5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3df0316018_5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3df0316018_5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3df0316018_5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3df0316018_5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3df0316018_5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3df0316018_5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3df0316018_5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3df0316018_5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3df0316018_5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3df0316018_5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3df0316018_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3df0316018_5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3df0316018_5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3df0316018_5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3df0316018_5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3df0316018_5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3df0316018_5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3df0316018_5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3df0316018_5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3df0316018_5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3df0316018_5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3df0316018_5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3df0316018_5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3df0316018_5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3df0316018_5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3df0316018_5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3df0316018_5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3df0316018_5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3df0316018_5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3df0316018_5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3df0316018_5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846">
          <p15:clr>
            <a:srgbClr val="FBAE40"/>
          </p15:clr>
        </p15:guide>
        <p15:guide id="4" pos="4914">
          <p15:clr>
            <a:srgbClr val="FBAE40"/>
          </p15:clr>
        </p15:guide>
        <p15:guide id="5" orient="horz" pos="360">
          <p15:clr>
            <a:srgbClr val="FBAE40"/>
          </p15:clr>
        </p15:guide>
        <p15:guide id="6" orient="horz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type="ctrTitle"/>
          </p:nvPr>
        </p:nvSpPr>
        <p:spPr>
          <a:xfrm>
            <a:off x="1964869" y="1768615"/>
            <a:ext cx="52143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1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6" name="Google Shape;56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15.png"/><Relationship Id="rId6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22.png"/><Relationship Id="rId9" Type="http://schemas.openxmlformats.org/officeDocument/2006/relationships/image" Target="../media/image33.png"/><Relationship Id="rId5" Type="http://schemas.openxmlformats.org/officeDocument/2006/relationships/image" Target="../media/image29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Relationship Id="rId8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1BECB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4918674" y="149264"/>
            <a:ext cx="4714921" cy="728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728" y="4749662"/>
            <a:ext cx="664293" cy="20139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/>
        </p:nvSpPr>
        <p:spPr>
          <a:xfrm>
            <a:off x="847022" y="571500"/>
            <a:ext cx="3578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Привіт!</a:t>
            </a:r>
            <a:endParaRPr sz="5000">
              <a:solidFill>
                <a:schemeClr val="lt1"/>
              </a:solidFill>
            </a:endParaRPr>
          </a:p>
        </p:txBody>
      </p:sp>
      <p:sp>
        <p:nvSpPr>
          <p:cNvPr id="65" name="Google Shape;65;p15"/>
          <p:cNvSpPr txBox="1"/>
          <p:nvPr/>
        </p:nvSpPr>
        <p:spPr>
          <a:xfrm>
            <a:off x="847022" y="1326488"/>
            <a:ext cx="44235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СКОРО ПОЧИНАЄМО</a:t>
            </a:r>
            <a:endParaRPr sz="2900">
              <a:solidFill>
                <a:schemeClr val="lt1"/>
              </a:solidFill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0850" y="2100746"/>
            <a:ext cx="3910676" cy="2963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0575"/>
            <a:ext cx="9144003" cy="5204074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4"/>
          <p:cNvSpPr txBox="1"/>
          <p:nvPr>
            <p:ph idx="1" type="subTitle"/>
          </p:nvPr>
        </p:nvSpPr>
        <p:spPr>
          <a:xfrm>
            <a:off x="457200" y="457200"/>
            <a:ext cx="85206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Відхилення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(Deviation)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22125" y="2608557"/>
            <a:ext cx="5715000" cy="21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 txBox="1"/>
          <p:nvPr/>
        </p:nvSpPr>
        <p:spPr>
          <a:xfrm>
            <a:off x="457200" y="1656250"/>
            <a:ext cx="8503200" cy="12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1800"/>
              <a:buFont typeface="Montserrat"/>
              <a:buChar char="➔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Відхилення від середнього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32BECB"/>
              </a:buClr>
              <a:buSzPts val="1800"/>
              <a:buFont typeface="Montserrat"/>
              <a:buChar char="➔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Відхилення від медіани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32BECB"/>
              </a:buClr>
              <a:buSzPts val="1800"/>
              <a:buFont typeface="Montserrat"/>
              <a:buChar char="➔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Стандартне відхилення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/>
          <p:nvPr>
            <p:ph idx="1" type="subTitle"/>
          </p:nvPr>
        </p:nvSpPr>
        <p:spPr>
          <a:xfrm>
            <a:off x="457200" y="457200"/>
            <a:ext cx="82329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Стандартне Відхилення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(standard deviation)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0" name="Google Shape;180;p25"/>
          <p:cNvPicPr preferRelativeResize="0"/>
          <p:nvPr/>
        </p:nvPicPr>
        <p:blipFill rotWithShape="1">
          <a:blip r:embed="rId3">
            <a:alphaModFix/>
          </a:blip>
          <a:srcRect b="3130" l="2463" r="1318" t="3984"/>
          <a:stretch/>
        </p:blipFill>
        <p:spPr>
          <a:xfrm>
            <a:off x="1914612" y="1990250"/>
            <a:ext cx="5314775" cy="230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5"/>
          <p:cNvSpPr/>
          <p:nvPr/>
        </p:nvSpPr>
        <p:spPr>
          <a:xfrm>
            <a:off x="2585063" y="2675425"/>
            <a:ext cx="1355700" cy="113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Стандартне відхилення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6858000" w="12192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31BEC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400"/>
          </a:p>
        </p:txBody>
      </p:sp>
      <p:pic>
        <p:nvPicPr>
          <p:cNvPr id="187" name="Google Shape;18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7263" y="0"/>
            <a:ext cx="332673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4475" y="4749638"/>
            <a:ext cx="652299" cy="197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1555893" cy="3053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3525" y="2571750"/>
            <a:ext cx="3296949" cy="213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 txBox="1"/>
          <p:nvPr>
            <p:ph idx="1" type="subTitle"/>
          </p:nvPr>
        </p:nvSpPr>
        <p:spPr>
          <a:xfrm>
            <a:off x="3137388" y="884600"/>
            <a:ext cx="2869200" cy="56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b="1" lang="en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Перерва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/>
        </p:nvSpPr>
        <p:spPr>
          <a:xfrm>
            <a:off x="457200" y="1641700"/>
            <a:ext cx="6682500" cy="23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Залученість користувачів - це показник якості взаємодії користувачів з вашим продуктом.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Її важливо міряти тому що вона: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BECB"/>
              </a:buClr>
              <a:buSzPts val="1400"/>
              <a:buFont typeface="Montserrat"/>
              <a:buChar char="➔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Показує, чи отримують користувачі цінність від вашого продукту;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BECB"/>
              </a:buClr>
              <a:buSzPts val="1400"/>
              <a:buFont typeface="Montserrat"/>
              <a:buChar char="➔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Дуже часто є прямо повʼязаною з фінансовими метриками, накшталт revenue;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BECB"/>
              </a:buClr>
              <a:buSzPts val="1400"/>
              <a:buFont typeface="Montserrat"/>
              <a:buChar char="➔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Є одним з загальних індикаторів “здоровʼя” продукту й бізнеса.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7" name="Google Shape;19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7493" y="28123"/>
            <a:ext cx="2307008" cy="234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02290" y="2329495"/>
            <a:ext cx="1393147" cy="1368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19526" y="3820590"/>
            <a:ext cx="1725610" cy="169507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7"/>
          <p:cNvSpPr txBox="1"/>
          <p:nvPr>
            <p:ph idx="1" type="subTitle"/>
          </p:nvPr>
        </p:nvSpPr>
        <p:spPr>
          <a:xfrm>
            <a:off x="457200" y="4572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Залученість користувачів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(user engagement)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idx="1" type="subTitle"/>
          </p:nvPr>
        </p:nvSpPr>
        <p:spPr>
          <a:xfrm>
            <a:off x="457200" y="4572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Метрики залученості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" name="Google Shape;206;p28"/>
          <p:cNvSpPr txBox="1"/>
          <p:nvPr/>
        </p:nvSpPr>
        <p:spPr>
          <a:xfrm>
            <a:off x="465900" y="1364850"/>
            <a:ext cx="56205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Залученість виражається частотою та глибиною взаємодії.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Частоту взаємодії ми виражаємо наступними метриками: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BECB"/>
              </a:buClr>
              <a:buSzPts val="1400"/>
              <a:buFont typeface="Montserrat"/>
              <a:buChar char="➔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DAU, WAU, MAU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BECB"/>
              </a:buClr>
              <a:buSzPts val="1400"/>
              <a:buFont typeface="Montserrat"/>
              <a:buChar char="➔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Activity Retention &amp; Activity Churn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Глибина взаємодії виражається через: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BECB"/>
              </a:buClr>
              <a:buSzPts val="1400"/>
              <a:buFont typeface="Montserrat"/>
              <a:buChar char="➔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Час, проведений на продукті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BECB"/>
              </a:buClr>
              <a:buSzPts val="1400"/>
              <a:buFont typeface="Montserrat"/>
              <a:buChar char="➔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Feature adoption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BECB"/>
              </a:buClr>
              <a:buSzPts val="1400"/>
              <a:buFont typeface="Montserrat"/>
              <a:buChar char="➔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Кількість байт, строк коду, фотографій, розсилок та ін.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BECB"/>
              </a:buClr>
              <a:buSzPts val="1400"/>
              <a:buFont typeface="Montserrat"/>
              <a:buChar char="➔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Того що безпосередньо повʼязано з продуктом.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7" name="Google Shape;2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775025" y="1353700"/>
            <a:ext cx="3968727" cy="2769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0740" y="28123"/>
            <a:ext cx="2307008" cy="234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66712" y="1213670"/>
            <a:ext cx="1393147" cy="1368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06773" y="-765010"/>
            <a:ext cx="1725610" cy="1695074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9"/>
          <p:cNvSpPr txBox="1"/>
          <p:nvPr>
            <p:ph idx="1" type="subTitle"/>
          </p:nvPr>
        </p:nvSpPr>
        <p:spPr>
          <a:xfrm>
            <a:off x="457200" y="4572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DAU, WAU, MAU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p29"/>
          <p:cNvSpPr txBox="1"/>
          <p:nvPr/>
        </p:nvSpPr>
        <p:spPr>
          <a:xfrm>
            <a:off x="465900" y="1441050"/>
            <a:ext cx="3871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-"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Daily 	  Active Users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-"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Weekly	  Active Users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-"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Monthly	  Active Users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7" name="Google Shape;217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98689" y="2234902"/>
            <a:ext cx="3071225" cy="280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/>
          <p:nvPr>
            <p:ph idx="1" type="subTitle"/>
          </p:nvPr>
        </p:nvSpPr>
        <p:spPr>
          <a:xfrm>
            <a:off x="457200" y="4572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Що таке “активність”?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30"/>
          <p:cNvSpPr txBox="1"/>
          <p:nvPr/>
        </p:nvSpPr>
        <p:spPr>
          <a:xfrm>
            <a:off x="465900" y="1441050"/>
            <a:ext cx="8503200" cy="26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Що роблять ті користувачі, що отримують цінність від вашого продукту?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BECB"/>
              </a:buClr>
              <a:buSzPts val="1400"/>
              <a:buFont typeface="Montserrat"/>
              <a:buChar char="➔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Відкрити застосунок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BECB"/>
              </a:buClr>
              <a:buSzPts val="1400"/>
              <a:buFont typeface="Montserrat"/>
              <a:buChar char="➔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Залогінитись на вебсайт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BECB"/>
              </a:buClr>
              <a:buSzPts val="1400"/>
              <a:buFont typeface="Montserrat"/>
              <a:buChar char="➔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Лайкнути допис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BECB"/>
              </a:buClr>
              <a:buSzPts val="1400"/>
              <a:buFont typeface="Montserrat"/>
              <a:buChar char="➔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Подивитись відео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BECB"/>
              </a:buClr>
              <a:buSzPts val="1400"/>
              <a:buFont typeface="Montserrat"/>
              <a:buChar char="➔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Вчитися 15 хвилин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BECB"/>
              </a:buClr>
              <a:buSzPts val="1400"/>
              <a:buFont typeface="Montserrat"/>
              <a:buChar char="➔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Написати повідомлення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Умова активності має бути однаковою для DAU, WAU, MAU.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4" name="Google Shape;22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7493" y="28123"/>
            <a:ext cx="2307008" cy="234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02290" y="2329495"/>
            <a:ext cx="1393147" cy="1368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19526" y="3820590"/>
            <a:ext cx="1725610" cy="169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/>
          <p:nvPr>
            <p:ph idx="1" type="subTitle"/>
          </p:nvPr>
        </p:nvSpPr>
        <p:spPr>
          <a:xfrm>
            <a:off x="457200" y="457200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Приклад розрахунку DAU, WAU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32" name="Google Shape;232;p31"/>
          <p:cNvGraphicFramePr/>
          <p:nvPr/>
        </p:nvGraphicFramePr>
        <p:xfrm>
          <a:off x="2034525" y="106984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{060723CD-3066-4F60-948C-2F01CD75D33B}</a:tableStyleId>
              </a:tblPr>
              <a:tblGrid>
                <a:gridCol w="621450"/>
                <a:gridCol w="890700"/>
                <a:gridCol w="890700"/>
                <a:gridCol w="890700"/>
                <a:gridCol w="890700"/>
                <a:gridCol w="890700"/>
              </a:tblGrid>
              <a:tr h="32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/>
                    </a:p>
                  </a:txBody>
                  <a:tcPr marT="0" marB="0" marR="0" marL="0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Користувач X</a:t>
                      </a:r>
                      <a:endParaRPr b="1" sz="6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Користувач X</a:t>
                      </a:r>
                      <a:endParaRPr sz="1300"/>
                    </a:p>
                  </a:txBody>
                  <a:tcPr marT="0" marB="0" marR="0" marL="0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Користувач X</a:t>
                      </a:r>
                      <a:endParaRPr sz="1300"/>
                    </a:p>
                  </a:txBody>
                  <a:tcPr marT="0" marB="0" marR="0" marL="0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Користувач X</a:t>
                      </a:r>
                      <a:endParaRPr sz="1300"/>
                    </a:p>
                  </a:txBody>
                  <a:tcPr marT="0" marB="0" marR="0" marL="0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6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Користувач X</a:t>
                      </a:r>
                      <a:endParaRPr sz="1300"/>
                    </a:p>
                  </a:txBody>
                  <a:tcPr marT="0" marB="0" marR="0" marL="0" anchor="ctr">
                    <a:solidFill>
                      <a:schemeClr val="dk1"/>
                    </a:solidFill>
                  </a:tcPr>
                </a:tc>
              </a:tr>
              <a:tr h="24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День Y</a:t>
                      </a:r>
                      <a:endParaRPr b="1"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>
                    <a:solidFill>
                      <a:srgbClr val="32BE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>
                    <a:solidFill>
                      <a:srgbClr val="31BE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>
                    <a:solidFill>
                      <a:schemeClr val="lt2"/>
                    </a:solidFill>
                  </a:tcPr>
                </a:tc>
              </a:tr>
              <a:tr h="24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День Y</a:t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>
                    <a:solidFill>
                      <a:srgbClr val="31BE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>
                    <a:solidFill>
                      <a:srgbClr val="31BE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>
                    <a:solidFill>
                      <a:srgbClr val="31BECB"/>
                    </a:solidFill>
                  </a:tcPr>
                </a:tc>
              </a:tr>
              <a:tr h="24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День Y</a:t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>
                    <a:solidFill>
                      <a:srgbClr val="31BE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>
                    <a:solidFill>
                      <a:srgbClr val="31BE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>
                    <a:solidFill>
                      <a:srgbClr val="31BE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>
                    <a:solidFill>
                      <a:schemeClr val="lt2"/>
                    </a:solidFill>
                  </a:tcPr>
                </a:tc>
              </a:tr>
              <a:tr h="24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День Y</a:t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>
                    <a:solidFill>
                      <a:srgbClr val="31BE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>
                    <a:solidFill>
                      <a:schemeClr val="lt2"/>
                    </a:solidFill>
                  </a:tcPr>
                </a:tc>
              </a:tr>
              <a:tr h="24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День Y</a:t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>
                    <a:solidFill>
                      <a:srgbClr val="31BE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>
                    <a:solidFill>
                      <a:srgbClr val="31BE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>
                    <a:solidFill>
                      <a:schemeClr val="lt2"/>
                    </a:solidFill>
                  </a:tcPr>
                </a:tc>
              </a:tr>
              <a:tr h="24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День Y</a:t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>
                    <a:solidFill>
                      <a:srgbClr val="31BE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>
                    <a:solidFill>
                      <a:schemeClr val="lt2"/>
                    </a:solidFill>
                  </a:tcPr>
                </a:tc>
              </a:tr>
              <a:tr h="24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День Y</a:t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 anchor="ctr"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1BE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1BE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4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День Y</a:t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 anchor="ctr"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31BECB"/>
                    </a:solidFill>
                  </a:tcPr>
                </a:tc>
              </a:tr>
              <a:tr h="24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День Y</a:t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>
                    <a:solidFill>
                      <a:srgbClr val="31BE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/>
                </a:tc>
              </a:tr>
              <a:tr h="24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День Y</a:t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/>
                </a:tc>
              </a:tr>
              <a:tr h="24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День Y</a:t>
                      </a:r>
                      <a:endParaRPr b="1" sz="3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>
                    <a:solidFill>
                      <a:srgbClr val="31BE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/>
                </a:tc>
              </a:tr>
              <a:tr h="24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День Y</a:t>
                      </a:r>
                      <a:endParaRPr b="1" sz="3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>
                    <a:solidFill>
                      <a:schemeClr val="lt1"/>
                    </a:solidFill>
                  </a:tcPr>
                </a:tc>
              </a:tr>
              <a:tr h="24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День Y</a:t>
                      </a:r>
                      <a:endParaRPr b="1" sz="3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1BE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/>
                </a:tc>
              </a:tr>
              <a:tr h="24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День Y</a:t>
                      </a:r>
                      <a:endParaRPr b="1" sz="3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1BE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0575"/>
            <a:ext cx="9144003" cy="520407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2"/>
          <p:cNvSpPr txBox="1"/>
          <p:nvPr>
            <p:ph idx="1" type="subTitle"/>
          </p:nvPr>
        </p:nvSpPr>
        <p:spPr>
          <a:xfrm>
            <a:off x="457200" y="457200"/>
            <a:ext cx="85206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Клейкість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(stickiness)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32"/>
          <p:cNvSpPr txBox="1"/>
          <p:nvPr/>
        </p:nvSpPr>
        <p:spPr>
          <a:xfrm>
            <a:off x="465900" y="1798300"/>
            <a:ext cx="8503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Клейкість - це співвідношення DAU/WAU, WAU/MAU, DAU/MAU.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Це - показники частоти активності за відповідні періоди.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DAU/MAU = 50% - середньостатистичний користувач є активним раз на два дні.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0" name="Google Shape;24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2575" y="3365200"/>
            <a:ext cx="3161424" cy="177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BECB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4918674" y="149264"/>
            <a:ext cx="4714921" cy="7289774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3"/>
          <p:cNvSpPr txBox="1"/>
          <p:nvPr>
            <p:ph idx="1" type="subTitle"/>
          </p:nvPr>
        </p:nvSpPr>
        <p:spPr>
          <a:xfrm>
            <a:off x="623400" y="849000"/>
            <a:ext cx="8520600" cy="13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4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Демонстрація ДЗ</a:t>
            </a:r>
            <a:endParaRPr b="1" sz="4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47" name="Google Shape;247;p33"/>
          <p:cNvGrpSpPr/>
          <p:nvPr/>
        </p:nvGrpSpPr>
        <p:grpSpPr>
          <a:xfrm>
            <a:off x="5601766" y="2005113"/>
            <a:ext cx="3183911" cy="3138377"/>
            <a:chOff x="5367947" y="515281"/>
            <a:chExt cx="6434744" cy="6342718"/>
          </a:xfrm>
        </p:grpSpPr>
        <p:pic>
          <p:nvPicPr>
            <p:cNvPr id="248" name="Google Shape;248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78829" y="1312570"/>
              <a:ext cx="1191437" cy="119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606132" y="515281"/>
              <a:ext cx="2109093" cy="2112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3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288352" y="5379948"/>
              <a:ext cx="1514339" cy="1478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3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778827" y="5019823"/>
              <a:ext cx="1514339" cy="15136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3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367947" y="2916803"/>
              <a:ext cx="1942063" cy="19362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Google Shape;253;p3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175300" y="1902700"/>
              <a:ext cx="4539923" cy="3857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4" name="Google Shape;254;p3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51128" y="4749662"/>
            <a:ext cx="664293" cy="201392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3"/>
          <p:cNvSpPr txBox="1"/>
          <p:nvPr>
            <p:ph type="ctrTitle"/>
          </p:nvPr>
        </p:nvSpPr>
        <p:spPr>
          <a:xfrm>
            <a:off x="502725" y="1632134"/>
            <a:ext cx="5214300" cy="41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Розрахунок DAU, MAU та Stickiness в таблицях</a:t>
            </a:r>
            <a:endParaRPr b="1"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ctrTitle"/>
          </p:nvPr>
        </p:nvSpPr>
        <p:spPr>
          <a:xfrm>
            <a:off x="457200" y="457200"/>
            <a:ext cx="3882000" cy="6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План заняття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1375" y="521950"/>
            <a:ext cx="4179227" cy="43162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7565092" y="1061507"/>
            <a:ext cx="74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10 хв</a:t>
            </a:r>
            <a:endParaRPr b="1" sz="1200">
              <a:solidFill>
                <a:srgbClr val="32BEC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" name="Google Shape;74;p16"/>
          <p:cNvSpPr txBox="1"/>
          <p:nvPr/>
        </p:nvSpPr>
        <p:spPr>
          <a:xfrm>
            <a:off x="6865543" y="1576106"/>
            <a:ext cx="1622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14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900"/>
              <a:buFont typeface="Montserrat"/>
              <a:buAutoNum type="arabicPeriod"/>
            </a:pPr>
            <a:r>
              <a:rPr lang="en" sz="9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Відповіді на питання з форми </a:t>
            </a:r>
            <a:endParaRPr sz="9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питань</a:t>
            </a:r>
            <a:endParaRPr sz="9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7251466" y="3331036"/>
            <a:ext cx="1112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3.</a:t>
            </a:r>
            <a:r>
              <a:rPr lang="en" sz="9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Перерва</a:t>
            </a:r>
            <a:endParaRPr sz="9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6076934" y="3290980"/>
            <a:ext cx="1226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4.</a:t>
            </a:r>
            <a:r>
              <a:rPr lang="en" sz="9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Теоретична частина 2 з практикою</a:t>
            </a:r>
            <a:endParaRPr sz="9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6064569" y="1576072"/>
            <a:ext cx="1112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6.</a:t>
            </a:r>
            <a:r>
              <a:rPr lang="en" sz="9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Відповіді на питання в кінці заняття</a:t>
            </a:r>
            <a:endParaRPr sz="9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7534679" y="2377371"/>
            <a:ext cx="1112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2.</a:t>
            </a:r>
            <a:r>
              <a:rPr lang="en" sz="9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Теоретична частина 1 з практикою</a:t>
            </a:r>
            <a:endParaRPr sz="9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5828777" y="2517203"/>
            <a:ext cx="111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5.</a:t>
            </a:r>
            <a:r>
              <a:rPr lang="en" sz="9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Короткий розбір ДЗ</a:t>
            </a:r>
            <a:endParaRPr sz="9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8388311" y="2472422"/>
            <a:ext cx="74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30 хв</a:t>
            </a:r>
            <a:endParaRPr b="1" sz="1200">
              <a:solidFill>
                <a:srgbClr val="32BEC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7559155" y="3918952"/>
            <a:ext cx="74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15 хв</a:t>
            </a:r>
            <a:endParaRPr b="1" sz="1200">
              <a:solidFill>
                <a:srgbClr val="32BEC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5908880" y="3943128"/>
            <a:ext cx="74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30 хв</a:t>
            </a:r>
            <a:endParaRPr b="1" sz="1200">
              <a:solidFill>
                <a:srgbClr val="32BEC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5089550" y="2495406"/>
            <a:ext cx="74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10 хв</a:t>
            </a:r>
            <a:endParaRPr b="1" sz="1200">
              <a:solidFill>
                <a:srgbClr val="32BEC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440875" y="1138475"/>
            <a:ext cx="5153400" cy="3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BECB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Вiдповiдi на питання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31BECB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Теоретична частина 1 з практикою:</a:t>
            </a:r>
            <a:endParaRPr b="1"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Montserrat"/>
              <a:buChar char="●"/>
            </a:pPr>
            <a:r>
              <a:rPr b="1" lang="en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Мiри розсiяння</a:t>
            </a:r>
            <a:endParaRPr b="1"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Montserrat"/>
              <a:buChar char="●"/>
            </a:pPr>
            <a:r>
              <a:rPr b="1" lang="en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Розрахунок мір розсіювання в Google Sheets</a:t>
            </a:r>
            <a:endParaRPr b="1"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31BECB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Перерва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31BECB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Теоретична частина 2 з практикою: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Montserrat"/>
              <a:buChar char="●"/>
            </a:pPr>
            <a:r>
              <a:rPr b="1" lang="en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Продуктовi метрики: DAU, WAU, MAU та stickiness</a:t>
            </a:r>
            <a:endParaRPr b="1"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Montserrat"/>
              <a:buChar char="●"/>
            </a:pPr>
            <a:r>
              <a:rPr b="1" lang="en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Розрахунок DAU, MAU, Stickiness в таблицях.</a:t>
            </a:r>
            <a:endParaRPr b="1"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31BECB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Краткий розбiр ДЗ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31BECB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Вiдповiдi на питання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BECB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/>
          <p:nvPr>
            <p:ph idx="1" type="subTitle"/>
          </p:nvPr>
        </p:nvSpPr>
        <p:spPr>
          <a:xfrm>
            <a:off x="311700" y="19457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Питання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926" y="2560675"/>
            <a:ext cx="3512475" cy="35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128" y="4749662"/>
            <a:ext cx="664293" cy="201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0575"/>
            <a:ext cx="9144003" cy="5204074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5"/>
          <p:cNvSpPr txBox="1"/>
          <p:nvPr>
            <p:ph idx="1" type="subTitle"/>
          </p:nvPr>
        </p:nvSpPr>
        <p:spPr>
          <a:xfrm>
            <a:off x="457200" y="4572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Спойлер наступного заняття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p35"/>
          <p:cNvSpPr txBox="1"/>
          <p:nvPr/>
        </p:nvSpPr>
        <p:spPr>
          <a:xfrm>
            <a:off x="457200" y="1382275"/>
            <a:ext cx="5841900" cy="21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Візуалізація даних в Google Sheets: типи чартiв, вибiр типiв візуалізації, рекомендації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Предиктивна аналiтика: методи прогнозування, регресійний аналіз, iнтерполяція, екстраполяція та апроксимація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Використання вбудованих інструментів аналізу даних в Google Sheets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0" name="Google Shape;27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4550" y="2744775"/>
            <a:ext cx="1677049" cy="239872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5"/>
          <p:cNvSpPr txBox="1"/>
          <p:nvPr/>
        </p:nvSpPr>
        <p:spPr>
          <a:xfrm rot="-781295">
            <a:off x="4797598" y="3475511"/>
            <a:ext cx="764253" cy="1231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>
                <a:solidFill>
                  <a:srgbClr val="31BECB"/>
                </a:solidFill>
                <a:latin typeface="Tahoma"/>
                <a:ea typeface="Tahoma"/>
                <a:cs typeface="Tahoma"/>
                <a:sym typeface="Tahoma"/>
              </a:rPr>
              <a:t>?</a:t>
            </a:r>
            <a:endParaRPr sz="8000">
              <a:solidFill>
                <a:srgbClr val="31BECB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72" name="Google Shape;272;p35"/>
          <p:cNvSpPr txBox="1"/>
          <p:nvPr/>
        </p:nvSpPr>
        <p:spPr>
          <a:xfrm rot="1379699">
            <a:off x="7481152" y="954156"/>
            <a:ext cx="764878" cy="1231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>
                <a:solidFill>
                  <a:srgbClr val="31BECB"/>
                </a:solidFill>
                <a:latin typeface="Tahoma"/>
                <a:ea typeface="Tahoma"/>
                <a:cs typeface="Tahoma"/>
                <a:sym typeface="Tahoma"/>
              </a:rPr>
              <a:t>?</a:t>
            </a:r>
            <a:endParaRPr sz="8000">
              <a:solidFill>
                <a:srgbClr val="31BECB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73" name="Google Shape;273;p35"/>
          <p:cNvSpPr txBox="1"/>
          <p:nvPr/>
        </p:nvSpPr>
        <p:spPr>
          <a:xfrm rot="-1200219">
            <a:off x="6598316" y="2776922"/>
            <a:ext cx="571796" cy="923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31BECB"/>
                </a:solidFill>
                <a:latin typeface="Tahoma"/>
                <a:ea typeface="Tahoma"/>
                <a:cs typeface="Tahoma"/>
                <a:sym typeface="Tahoma"/>
              </a:rPr>
              <a:t>?</a:t>
            </a:r>
            <a:endParaRPr sz="6000">
              <a:solidFill>
                <a:srgbClr val="31BECB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BECB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6"/>
          <p:cNvSpPr txBox="1"/>
          <p:nvPr/>
        </p:nvSpPr>
        <p:spPr>
          <a:xfrm>
            <a:off x="1383050" y="2171550"/>
            <a:ext cx="5447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Дякую за увагу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9" name="Google Shape;27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9673" y="1681100"/>
            <a:ext cx="3229624" cy="346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128" y="4749662"/>
            <a:ext cx="664293" cy="201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idx="1" type="subTitle"/>
          </p:nvPr>
        </p:nvSpPr>
        <p:spPr>
          <a:xfrm>
            <a:off x="847025" y="427125"/>
            <a:ext cx="8520600" cy="6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Міри розсіяння</a:t>
            </a:r>
            <a:endParaRPr b="1"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855725" y="1253075"/>
            <a:ext cx="8503200" cy="12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Це - міри мінливості, варіативності, варіабельності.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32BECB"/>
              </a:buClr>
              <a:buSzPts val="1800"/>
              <a:buFont typeface="Montserrat"/>
              <a:buChar char="➔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Розмах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32BECB"/>
              </a:buClr>
              <a:buSzPts val="1800"/>
              <a:buFont typeface="Montserrat"/>
              <a:buChar char="➔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Відхилення та стандартне відхилення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13" y="4749650"/>
            <a:ext cx="670714" cy="2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5067" y="909023"/>
            <a:ext cx="2307008" cy="234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93639" y="3689995"/>
            <a:ext cx="1393147" cy="1368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72075" y="2167262"/>
            <a:ext cx="1725611" cy="169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0575"/>
            <a:ext cx="9144003" cy="5204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>
            <p:ph idx="1" type="subTitle"/>
          </p:nvPr>
        </p:nvSpPr>
        <p:spPr>
          <a:xfrm>
            <a:off x="457200" y="457200"/>
            <a:ext cx="85206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Розмах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(Range)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 rotWithShape="1">
          <a:blip r:embed="rId4">
            <a:alphaModFix/>
          </a:blip>
          <a:srcRect b="13822" l="0" r="0" t="0"/>
          <a:stretch/>
        </p:blipFill>
        <p:spPr>
          <a:xfrm>
            <a:off x="465900" y="2690700"/>
            <a:ext cx="6501402" cy="157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/>
          <p:nvPr/>
        </p:nvSpPr>
        <p:spPr>
          <a:xfrm rot="-5400000">
            <a:off x="3455950" y="898600"/>
            <a:ext cx="459900" cy="64452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 txBox="1"/>
          <p:nvPr/>
        </p:nvSpPr>
        <p:spPr>
          <a:xfrm>
            <a:off x="2928400" y="4399225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68 - 19 = 49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" y="1847387"/>
            <a:ext cx="3229725" cy="49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0575"/>
            <a:ext cx="9144003" cy="5204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>
            <p:ph idx="1" type="subTitle"/>
          </p:nvPr>
        </p:nvSpPr>
        <p:spPr>
          <a:xfrm>
            <a:off x="457200" y="457200"/>
            <a:ext cx="85206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Перцентилі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Percentiles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465900" y="1441050"/>
            <a:ext cx="596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Значення перцентиля P - це таке значення, що P% сукупності є нижчими чи дорівнюють йому. В той же час, (100 - P)% є вищими або дорівнюють.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45925" y="2608557"/>
            <a:ext cx="5715000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 rotWithShape="1">
          <a:blip r:embed="rId5">
            <a:alphaModFix/>
          </a:blip>
          <a:srcRect b="13822" l="0" r="0" t="0"/>
          <a:stretch/>
        </p:blipFill>
        <p:spPr>
          <a:xfrm>
            <a:off x="465900" y="2690700"/>
            <a:ext cx="6501402" cy="157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/>
          <p:nvPr/>
        </p:nvSpPr>
        <p:spPr>
          <a:xfrm rot="-5400000">
            <a:off x="2739250" y="1615300"/>
            <a:ext cx="459900" cy="5011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9"/>
          <p:cNvSpPr txBox="1"/>
          <p:nvPr/>
        </p:nvSpPr>
        <p:spPr>
          <a:xfrm>
            <a:off x="2109850" y="4406150"/>
            <a:ext cx="171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 80 = 59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idx="1" type="subTitle"/>
          </p:nvPr>
        </p:nvSpPr>
        <p:spPr>
          <a:xfrm>
            <a:off x="457200" y="457200"/>
            <a:ext cx="82329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Перцентилі на прикладі швидкості завантаження сторінок сайту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21" name="Google Shape;121;p20"/>
          <p:cNvGrpSpPr/>
          <p:nvPr/>
        </p:nvGrpSpPr>
        <p:grpSpPr>
          <a:xfrm>
            <a:off x="2442000" y="1994862"/>
            <a:ext cx="4799250" cy="2132574"/>
            <a:chOff x="2442000" y="1994862"/>
            <a:chExt cx="4799250" cy="2132574"/>
          </a:xfrm>
        </p:grpSpPr>
        <p:pic>
          <p:nvPicPr>
            <p:cNvPr id="122" name="Google Shape;122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42001" y="1994862"/>
              <a:ext cx="4260001" cy="21325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" name="Google Shape;123;p20"/>
            <p:cNvSpPr/>
            <p:nvPr/>
          </p:nvSpPr>
          <p:spPr>
            <a:xfrm>
              <a:off x="2442000" y="2313200"/>
              <a:ext cx="899100" cy="420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Montserrat"/>
                  <a:ea typeface="Montserrat"/>
                  <a:cs typeface="Montserrat"/>
                  <a:sym typeface="Montserrat"/>
                </a:rPr>
                <a:t>Кількість відвідувачів сайту</a:t>
              </a:r>
              <a:endParaRPr b="1" sz="8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4" name="Google Shape;124;p20"/>
            <p:cNvSpPr/>
            <p:nvPr/>
          </p:nvSpPr>
          <p:spPr>
            <a:xfrm>
              <a:off x="3341100" y="3797500"/>
              <a:ext cx="2133600" cy="22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Montserrat"/>
                  <a:ea typeface="Montserrat"/>
                  <a:cs typeface="Montserrat"/>
                  <a:sym typeface="Montserrat"/>
                </a:rPr>
                <a:t>Швидкість завантаження сторінки</a:t>
              </a:r>
              <a:endParaRPr b="1" sz="8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5" name="Google Shape;125;p20"/>
            <p:cNvSpPr/>
            <p:nvPr/>
          </p:nvSpPr>
          <p:spPr>
            <a:xfrm>
              <a:off x="5392350" y="2185950"/>
              <a:ext cx="1848900" cy="279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latin typeface="Montserrat"/>
                  <a:ea typeface="Montserrat"/>
                  <a:cs typeface="Montserrat"/>
                  <a:sym typeface="Montserrat"/>
                </a:rPr>
                <a:t>90й перцентиль</a:t>
              </a:r>
              <a:endParaRPr b="1" sz="13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6" name="Google Shape;126;p20"/>
            <p:cNvSpPr/>
            <p:nvPr/>
          </p:nvSpPr>
          <p:spPr>
            <a:xfrm>
              <a:off x="5769900" y="3571613"/>
              <a:ext cx="502500" cy="279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ontserrat Medium"/>
                  <a:ea typeface="Montserrat Medium"/>
                  <a:cs typeface="Montserrat Medium"/>
                  <a:sym typeface="Montserrat Medium"/>
                </a:rPr>
                <a:t>15 сек</a:t>
              </a:r>
              <a:endParaRPr sz="1000"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27" name="Google Shape;127;p20"/>
            <p:cNvSpPr/>
            <p:nvPr/>
          </p:nvSpPr>
          <p:spPr>
            <a:xfrm>
              <a:off x="4987550" y="3571613"/>
              <a:ext cx="575100" cy="279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ontserrat Medium"/>
                  <a:ea typeface="Montserrat Medium"/>
                  <a:cs typeface="Montserrat Medium"/>
                  <a:sym typeface="Montserrat Medium"/>
                </a:rPr>
                <a:t>3,0 сек</a:t>
              </a:r>
              <a:endParaRPr sz="1000"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28" name="Google Shape;128;p20"/>
            <p:cNvSpPr/>
            <p:nvPr/>
          </p:nvSpPr>
          <p:spPr>
            <a:xfrm>
              <a:off x="4077975" y="3571613"/>
              <a:ext cx="575100" cy="279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ontserrat Medium"/>
                  <a:ea typeface="Montserrat Medium"/>
                  <a:cs typeface="Montserrat Medium"/>
                  <a:sym typeface="Montserrat Medium"/>
                </a:rPr>
                <a:t>1,5 сек</a:t>
              </a:r>
              <a:endParaRPr sz="1000"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29" name="Google Shape;129;p20"/>
            <p:cNvSpPr/>
            <p:nvPr/>
          </p:nvSpPr>
          <p:spPr>
            <a:xfrm>
              <a:off x="2649650" y="3571613"/>
              <a:ext cx="575100" cy="279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ontserrat Medium"/>
                  <a:ea typeface="Montserrat Medium"/>
                  <a:cs typeface="Montserrat Medium"/>
                  <a:sym typeface="Montserrat Medium"/>
                </a:rPr>
                <a:t>0 сек</a:t>
              </a:r>
              <a:endParaRPr sz="1000"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idx="1" type="subTitle"/>
          </p:nvPr>
        </p:nvSpPr>
        <p:spPr>
          <a:xfrm>
            <a:off x="457200" y="4572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Квартилі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Quartiles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465900" y="1538925"/>
            <a:ext cx="850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Квартилі - це 25й, 50й та 75й перцентилі.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6" name="Google Shape;136;p21"/>
          <p:cNvGrpSpPr/>
          <p:nvPr/>
        </p:nvGrpSpPr>
        <p:grpSpPr>
          <a:xfrm>
            <a:off x="2671763" y="2692225"/>
            <a:ext cx="3800475" cy="1285875"/>
            <a:chOff x="2671763" y="2692225"/>
            <a:chExt cx="3800475" cy="1285875"/>
          </a:xfrm>
        </p:grpSpPr>
        <p:pic>
          <p:nvPicPr>
            <p:cNvPr id="137" name="Google Shape;137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763" y="2692225"/>
              <a:ext cx="3800475" cy="1285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21"/>
            <p:cNvSpPr/>
            <p:nvPr/>
          </p:nvSpPr>
          <p:spPr>
            <a:xfrm>
              <a:off x="3311532" y="3458363"/>
              <a:ext cx="1027800" cy="18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9CCE3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1й квартиль</a:t>
              </a:r>
              <a:endParaRPr b="1" sz="900">
                <a:solidFill>
                  <a:srgbClr val="9CCE3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9" name="Google Shape;139;p21"/>
            <p:cNvSpPr/>
            <p:nvPr/>
          </p:nvSpPr>
          <p:spPr>
            <a:xfrm>
              <a:off x="4697182" y="3458363"/>
              <a:ext cx="1027800" cy="18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9CCE3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3й квартиль</a:t>
              </a:r>
              <a:endParaRPr b="1" sz="900">
                <a:solidFill>
                  <a:srgbClr val="9CCE3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0" name="Google Shape;140;p21"/>
            <p:cNvSpPr/>
            <p:nvPr/>
          </p:nvSpPr>
          <p:spPr>
            <a:xfrm>
              <a:off x="3625675" y="3708625"/>
              <a:ext cx="1839300" cy="209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F72EA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Медіана = 2й квартиль</a:t>
              </a:r>
              <a:endParaRPr b="1" sz="900">
                <a:solidFill>
                  <a:srgbClr val="F72EA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0575"/>
            <a:ext cx="9144003" cy="520407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>
            <p:ph idx="1" type="subTitle"/>
          </p:nvPr>
        </p:nvSpPr>
        <p:spPr>
          <a:xfrm>
            <a:off x="457200" y="457200"/>
            <a:ext cx="8520600" cy="14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Квартилі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Quartiles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22125" y="2608557"/>
            <a:ext cx="5715000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 rotWithShape="1">
          <a:blip r:embed="rId5">
            <a:alphaModFix/>
          </a:blip>
          <a:srcRect b="13822" l="0" r="0" t="0"/>
          <a:stretch/>
        </p:blipFill>
        <p:spPr>
          <a:xfrm>
            <a:off x="465900" y="2690700"/>
            <a:ext cx="6501402" cy="157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 txBox="1"/>
          <p:nvPr/>
        </p:nvSpPr>
        <p:spPr>
          <a:xfrm>
            <a:off x="1223250" y="4627225"/>
            <a:ext cx="151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34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" name="Google Shape;150;p22"/>
          <p:cNvSpPr/>
          <p:nvPr/>
        </p:nvSpPr>
        <p:spPr>
          <a:xfrm rot="-5400000">
            <a:off x="4195703" y="3414500"/>
            <a:ext cx="459900" cy="1523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2"/>
          <p:cNvSpPr/>
          <p:nvPr/>
        </p:nvSpPr>
        <p:spPr>
          <a:xfrm rot="-5400000">
            <a:off x="988950" y="3414500"/>
            <a:ext cx="459900" cy="1523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2"/>
          <p:cNvSpPr/>
          <p:nvPr/>
        </p:nvSpPr>
        <p:spPr>
          <a:xfrm rot="-5400000">
            <a:off x="2592322" y="3414500"/>
            <a:ext cx="459900" cy="1523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2"/>
          <p:cNvSpPr txBox="1"/>
          <p:nvPr/>
        </p:nvSpPr>
        <p:spPr>
          <a:xfrm>
            <a:off x="2806975" y="4627225"/>
            <a:ext cx="151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47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" name="Google Shape;154;p22"/>
          <p:cNvSpPr txBox="1"/>
          <p:nvPr/>
        </p:nvSpPr>
        <p:spPr>
          <a:xfrm>
            <a:off x="4390700" y="4627225"/>
            <a:ext cx="151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59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" name="Google Shape;155;p22"/>
          <p:cNvSpPr/>
          <p:nvPr/>
        </p:nvSpPr>
        <p:spPr>
          <a:xfrm rot="-5400000">
            <a:off x="5799078" y="3414500"/>
            <a:ext cx="459900" cy="1523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6" name="Google Shape;156;p22"/>
          <p:cNvCxnSpPr>
            <a:stCxn id="151" idx="2"/>
            <a:endCxn id="149" idx="0"/>
          </p:cNvCxnSpPr>
          <p:nvPr/>
        </p:nvCxnSpPr>
        <p:spPr>
          <a:xfrm flipH="1">
            <a:off x="1980000" y="3946250"/>
            <a:ext cx="600" cy="68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7" name="Google Shape;157;p22"/>
          <p:cNvCxnSpPr/>
          <p:nvPr/>
        </p:nvCxnSpPr>
        <p:spPr>
          <a:xfrm flipH="1">
            <a:off x="3583375" y="3946250"/>
            <a:ext cx="600" cy="68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8" name="Google Shape;158;p22"/>
          <p:cNvCxnSpPr/>
          <p:nvPr/>
        </p:nvCxnSpPr>
        <p:spPr>
          <a:xfrm flipH="1">
            <a:off x="5187350" y="3946250"/>
            <a:ext cx="600" cy="68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0575"/>
            <a:ext cx="9144003" cy="520407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3"/>
          <p:cNvSpPr txBox="1"/>
          <p:nvPr>
            <p:ph idx="1" type="subTitle"/>
          </p:nvPr>
        </p:nvSpPr>
        <p:spPr>
          <a:xfrm>
            <a:off x="457200" y="457200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Квартилі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22125" y="2608557"/>
            <a:ext cx="5715000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9388" y="626463"/>
            <a:ext cx="4364426" cy="3829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